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73" r:id="rId28"/>
    <p:sldId id="274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34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9E96B-B495-4966-AEF9-BA33D7AAA95A}" type="datetimeFigureOut">
              <a:rPr lang="en-CA" smtClean="0"/>
              <a:t>2020-09-29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0BAF4-F901-443F-A52D-EC5AB4944C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2231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1680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7530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5506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0661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8484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9824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4604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6645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707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1373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6ADAE-1D8D-429F-B670-C4B61E9CF664}" type="datetimeFigureOut">
              <a:rPr lang="en-CA" smtClean="0"/>
              <a:t>2020-09-29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23480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6ADAE-1D8D-429F-B670-C4B61E9CF664}" type="datetimeFigureOut">
              <a:rPr lang="en-CA" smtClean="0"/>
              <a:t>2020-09-29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4B539-9602-4623-B3CE-A2F0470582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428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developer.mozilla.org/en-US/docs/Web/CSS/CSS_Background_and_Borders/Border-image_generator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cssref/css_colornames.asp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cssref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css-tricks.com/understanding-border-image/" TargetMode="External"/><Relationship Id="rId2" Type="http://schemas.openxmlformats.org/officeDocument/2006/relationships/hyperlink" Target="http://www.w3schools.com/css/css3_borders.as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mashingmagazine.com/2011/03/02/the-font-face-rule-revisited-and-useful-tricks/" TargetMode="External"/><Relationship Id="rId5" Type="http://schemas.openxmlformats.org/officeDocument/2006/relationships/hyperlink" Target="http://www.htmlgoodies.com/beyond/css/how-to-create-border-images-using-css3.html" TargetMode="External"/><Relationship Id="rId4" Type="http://schemas.openxmlformats.org/officeDocument/2006/relationships/hyperlink" Target="http://border-image.com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ntsquirrel.com/tools/webfont-generator" TargetMode="External"/><Relationship Id="rId2" Type="http://schemas.openxmlformats.org/officeDocument/2006/relationships/hyperlink" Target="http://www.1001font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eb-font-generator.com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85800"/>
            <a:ext cx="9144000" cy="3352800"/>
          </a:xfrm>
        </p:spPr>
        <p:txBody>
          <a:bodyPr/>
          <a:lstStyle/>
          <a:p>
            <a:pPr algn="ctr"/>
            <a:r>
              <a:rPr lang="en-US" sz="9600"/>
              <a:t>COMP </a:t>
            </a:r>
            <a:r>
              <a:rPr lang="en-US" sz="9600" smtClean="0"/>
              <a:t>1537</a:t>
            </a:r>
            <a:endParaRPr lang="en-US" sz="11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572000"/>
            <a:ext cx="11734800" cy="1319214"/>
          </a:xfrm>
        </p:spPr>
        <p:txBody>
          <a:bodyPr/>
          <a:lstStyle/>
          <a:p>
            <a:r>
              <a:rPr lang="en-US" sz="4000" dirty="0"/>
              <a:t>CSS </a:t>
            </a:r>
            <a:r>
              <a:rPr lang="en-US" sz="4000" dirty="0" smtClean="0"/>
              <a:t>II (typography, borders, backgrounds, filters)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63472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Typography </a:t>
            </a:r>
            <a:r>
              <a:rPr lang="en-US" dirty="0" smtClean="0"/>
              <a:t>Settings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CSS we can adjust:</a:t>
            </a:r>
          </a:p>
          <a:p>
            <a:pPr lvl="1"/>
            <a:r>
              <a:rPr lang="en-US" dirty="0" smtClean="0"/>
              <a:t>The leading (via line-height property)</a:t>
            </a:r>
          </a:p>
          <a:p>
            <a:pPr lvl="1"/>
            <a:r>
              <a:rPr lang="en-US" dirty="0"/>
              <a:t>The </a:t>
            </a:r>
            <a:r>
              <a:rPr lang="en-US" dirty="0" smtClean="0"/>
              <a:t>indentation </a:t>
            </a:r>
            <a:r>
              <a:rPr lang="en-US" dirty="0"/>
              <a:t>of the first line in a </a:t>
            </a:r>
            <a:r>
              <a:rPr lang="en-US" dirty="0" smtClean="0"/>
              <a:t>text-block (text-indent property)</a:t>
            </a:r>
          </a:p>
          <a:p>
            <a:pPr lvl="1"/>
            <a:r>
              <a:rPr lang="en-US" dirty="0" smtClean="0"/>
              <a:t>The capitalization of text (text-transform property)</a:t>
            </a:r>
          </a:p>
          <a:p>
            <a:pPr lvl="1"/>
            <a:r>
              <a:rPr lang="en-US" dirty="0"/>
              <a:t>The </a:t>
            </a:r>
            <a:r>
              <a:rPr lang="en-US" dirty="0" smtClean="0"/>
              <a:t>tracking between </a:t>
            </a:r>
            <a:r>
              <a:rPr lang="en-US" dirty="0"/>
              <a:t>words in a </a:t>
            </a:r>
            <a:r>
              <a:rPr lang="en-US" dirty="0" smtClean="0"/>
              <a:t>text (word-spacing property)</a:t>
            </a:r>
          </a:p>
          <a:p>
            <a:r>
              <a:rPr lang="en-US" dirty="0" smtClean="0"/>
              <a:t>See examples 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20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</a:t>
            </a:r>
            <a:r>
              <a:rPr lang="en-US" dirty="0" smtClean="0"/>
              <a:t>decorations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Text can be given decorations:</a:t>
            </a:r>
          </a:p>
          <a:p>
            <a:pPr lvl="1"/>
            <a:r>
              <a:rPr lang="en-US" dirty="0" smtClean="0"/>
              <a:t>Decoration properties allow for:</a:t>
            </a:r>
          </a:p>
          <a:p>
            <a:pPr lvl="2"/>
            <a:r>
              <a:rPr lang="en-US" dirty="0" smtClean="0"/>
              <a:t>Underline, over line, </a:t>
            </a:r>
            <a:r>
              <a:rPr lang="en-US" dirty="0" err="1" smtClean="0"/>
              <a:t>strick</a:t>
            </a:r>
            <a:r>
              <a:rPr lang="en-US" dirty="0" smtClean="0"/>
              <a:t>-through</a:t>
            </a:r>
          </a:p>
          <a:p>
            <a:pPr lvl="2"/>
            <a:r>
              <a:rPr lang="en-US" dirty="0" smtClean="0"/>
              <a:t>Changing the line style (e.g., wavy)</a:t>
            </a:r>
          </a:p>
          <a:p>
            <a:pPr lvl="2"/>
            <a:r>
              <a:rPr lang="en-US" dirty="0" smtClean="0"/>
              <a:t>Adding a text shadow – can add multiple shadows for interesting effects</a:t>
            </a:r>
          </a:p>
          <a:p>
            <a:r>
              <a:rPr lang="en-US" dirty="0" smtClean="0"/>
              <a:t>See examples 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31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Layout </a:t>
            </a:r>
            <a:r>
              <a:rPr lang="en-US" dirty="0" smtClean="0"/>
              <a:t>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specify that a block of text (e.g., a paragraph or div) has multiple columns</a:t>
            </a:r>
          </a:p>
          <a:p>
            <a:r>
              <a:rPr lang="en-US" dirty="0" smtClean="0"/>
              <a:t>Characteristics of columns can be changed:</a:t>
            </a:r>
          </a:p>
          <a:p>
            <a:pPr lvl="1"/>
            <a:r>
              <a:rPr lang="en-US" dirty="0" smtClean="0"/>
              <a:t>Gap between columns</a:t>
            </a:r>
          </a:p>
          <a:p>
            <a:pPr lvl="1"/>
            <a:r>
              <a:rPr lang="en-US" dirty="0" smtClean="0"/>
              <a:t>How many columns the content should be placed in</a:t>
            </a:r>
          </a:p>
          <a:p>
            <a:pPr lvl="1"/>
            <a:r>
              <a:rPr lang="en-US" dirty="0" smtClean="0"/>
              <a:t>Column rule (i.e., a vertical line placed between columns)</a:t>
            </a:r>
          </a:p>
          <a:p>
            <a:pPr lvl="2"/>
            <a:r>
              <a:rPr lang="en-US" dirty="0" smtClean="0"/>
              <a:t>And its style</a:t>
            </a:r>
          </a:p>
          <a:p>
            <a:r>
              <a:rPr lang="en-US" dirty="0"/>
              <a:t>See examples </a:t>
            </a:r>
            <a:r>
              <a:rPr lang="en-US" dirty="0" smtClean="0"/>
              <a:t>…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85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Wrap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for text to wrap around arbitrary shapes (e.g., circle, polygon)</a:t>
            </a:r>
          </a:p>
          <a:p>
            <a:r>
              <a:rPr lang="en-US" dirty="0" smtClean="0"/>
              <a:t>Still experimental</a:t>
            </a:r>
          </a:p>
          <a:p>
            <a:pPr lvl="1"/>
            <a:r>
              <a:rPr lang="en-US" dirty="0" smtClean="0"/>
              <a:t>Only supported fully in Chrome and Safari</a:t>
            </a:r>
          </a:p>
          <a:p>
            <a:pPr lvl="2"/>
            <a:r>
              <a:rPr lang="en-US" dirty="0" smtClean="0"/>
              <a:t>No support in Firefox </a:t>
            </a:r>
            <a:r>
              <a:rPr lang="en-US" dirty="0" smtClean="0">
                <a:sym typeface="Wingdings" panose="05000000000000000000" pitchFamily="2" charset="2"/>
              </a:rPr>
              <a:t> 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/>
              <a:t>Uses the shape-outside property</a:t>
            </a:r>
          </a:p>
          <a:p>
            <a:r>
              <a:rPr lang="en-US" dirty="0" smtClean="0"/>
              <a:t>See </a:t>
            </a:r>
            <a:r>
              <a:rPr lang="en-US" dirty="0"/>
              <a:t>examples </a:t>
            </a:r>
            <a:r>
              <a:rPr lang="en-US" dirty="0" smtClean="0"/>
              <a:t>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165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CSS 3 Borders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Borders can have:</a:t>
            </a:r>
          </a:p>
          <a:p>
            <a:pPr lvl="1"/>
            <a:r>
              <a:rPr lang="en-US" dirty="0" smtClean="0"/>
              <a:t>Rounded </a:t>
            </a:r>
            <a:r>
              <a:rPr lang="en-US" dirty="0"/>
              <a:t>corners 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border-radius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Drop shadows 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box-shadow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Border </a:t>
            </a:r>
            <a:r>
              <a:rPr lang="en-US" dirty="0"/>
              <a:t>images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border-image</a:t>
            </a:r>
            <a:r>
              <a:rPr lang="en-US" dirty="0"/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14119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Border – Rounded Corners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border-radius</a:t>
            </a:r>
          </a:p>
          <a:p>
            <a:pPr lvl="1"/>
            <a:r>
              <a:rPr lang="en-US" dirty="0" smtClean="0"/>
              <a:t>Note: also use border property to make border show up</a:t>
            </a:r>
          </a:p>
          <a:p>
            <a:pPr lvl="1"/>
            <a:r>
              <a:rPr lang="en-US" dirty="0" smtClean="0"/>
              <a:t>Can give one value or 4 separate values</a:t>
            </a:r>
          </a:p>
          <a:p>
            <a:pPr lvl="2"/>
            <a:r>
              <a:rPr lang="en-US" dirty="0" smtClean="0"/>
              <a:t>4 separate are: </a:t>
            </a:r>
          </a:p>
          <a:p>
            <a:pPr lvl="3"/>
            <a:r>
              <a:rPr lang="en-US" dirty="0" smtClean="0"/>
              <a:t>Top left, top right, bottom right, bottom left (i.e., clockwise)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90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Border – Drop Shadows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Adds a drop shadow to a container (e.g., div)</a:t>
            </a:r>
          </a:p>
          <a:p>
            <a:r>
              <a:rPr lang="en-US" dirty="0"/>
              <a:t>Using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box-shadow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H-shadow, v-shadow, blur, spread, color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094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Border -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images to define your borders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</a:p>
          <a:p>
            <a:pPr lvl="1"/>
            <a:r>
              <a:rPr lang="en-US" dirty="0"/>
              <a:t>Use the </a:t>
            </a:r>
            <a:r>
              <a:rPr lang="en-US" dirty="0" smtClean="0"/>
              <a:t>border-image property with:</a:t>
            </a:r>
          </a:p>
          <a:p>
            <a:pPr lvl="2"/>
            <a:r>
              <a:rPr lang="en-US" dirty="0" smtClean="0"/>
              <a:t>The border property (in order for it to work!)</a:t>
            </a:r>
          </a:p>
          <a:p>
            <a:pPr lvl="1"/>
            <a:r>
              <a:rPr lang="en-US" dirty="0" smtClean="0"/>
              <a:t>Values specified are:</a:t>
            </a:r>
          </a:p>
          <a:p>
            <a:pPr lvl="2"/>
            <a:r>
              <a:rPr lang="en-US" dirty="0" smtClean="0"/>
              <a:t>Height of top strip, width of right strip</a:t>
            </a:r>
          </a:p>
          <a:p>
            <a:pPr lvl="2"/>
            <a:r>
              <a:rPr lang="en-US" dirty="0" smtClean="0"/>
              <a:t>Height of bottom strip, width of left strip</a:t>
            </a:r>
          </a:p>
          <a:p>
            <a:pPr lvl="2"/>
            <a:r>
              <a:rPr lang="en-US" dirty="0" smtClean="0"/>
              <a:t>Repeat/round/stretch where:</a:t>
            </a:r>
          </a:p>
          <a:p>
            <a:pPr lvl="3"/>
            <a:r>
              <a:rPr lang="en-US" dirty="0" smtClean="0"/>
              <a:t>Repeat - image </a:t>
            </a:r>
            <a:r>
              <a:rPr lang="en-US" dirty="0"/>
              <a:t>tiles to fill the area, dividing tiles if </a:t>
            </a:r>
            <a:r>
              <a:rPr lang="en-US" dirty="0" smtClean="0"/>
              <a:t>necessary</a:t>
            </a:r>
          </a:p>
          <a:p>
            <a:pPr lvl="3"/>
            <a:r>
              <a:rPr lang="en-US" dirty="0" smtClean="0"/>
              <a:t>Round - image </a:t>
            </a:r>
            <a:r>
              <a:rPr lang="en-US" dirty="0"/>
              <a:t>tiles to fill the area, and is rescaled if necessary to avoid dividing </a:t>
            </a:r>
            <a:r>
              <a:rPr lang="en-US" dirty="0" smtClean="0"/>
              <a:t>tiles</a:t>
            </a:r>
          </a:p>
          <a:p>
            <a:pPr lvl="3"/>
            <a:r>
              <a:rPr lang="en-US" dirty="0" smtClean="0"/>
              <a:t>Stretch – (Default) The </a:t>
            </a:r>
            <a:r>
              <a:rPr lang="en-US" dirty="0"/>
              <a:t>border image is stretched as needed to fill the area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Use online tool!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1026" name="Picture 2" descr="C:\Users\Arron\files\teachings\2013-2014\Winter\PTS\GI 3020\examples\week 5 examples\bord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1" y="1828801"/>
            <a:ext cx="1957387" cy="1957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534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CSS provides choices for backgrounds</a:t>
            </a:r>
          </a:p>
          <a:p>
            <a:pPr lvl="1"/>
            <a:r>
              <a:rPr lang="en-US" dirty="0" smtClean="0"/>
              <a:t>More choices than just changing the background – which is all we did so far</a:t>
            </a:r>
          </a:p>
          <a:p>
            <a:r>
              <a:rPr lang="en-US" dirty="0" smtClean="0"/>
              <a:t>We can do the following:</a:t>
            </a:r>
          </a:p>
          <a:p>
            <a:pPr lvl="1"/>
            <a:r>
              <a:rPr lang="en-US" dirty="0" smtClean="0"/>
              <a:t>Change background color</a:t>
            </a:r>
          </a:p>
          <a:p>
            <a:pPr lvl="1"/>
            <a:r>
              <a:rPr lang="en-US" dirty="0" smtClean="0"/>
              <a:t>Create a gradient (linear, radial) – which actually creates a dynamic image</a:t>
            </a:r>
          </a:p>
          <a:p>
            <a:pPr lvl="1"/>
            <a:r>
              <a:rPr lang="en-US" dirty="0" smtClean="0"/>
              <a:t>Place an image in the background</a:t>
            </a:r>
          </a:p>
          <a:p>
            <a:pPr lvl="2"/>
            <a:r>
              <a:rPr lang="en-US" dirty="0" smtClean="0"/>
              <a:t>No repeat, repeat x, repeat y, repeat both</a:t>
            </a:r>
          </a:p>
          <a:p>
            <a:pPr lvl="1"/>
            <a:r>
              <a:rPr lang="en-US" dirty="0" smtClean="0"/>
              <a:t>Place several images in the background</a:t>
            </a:r>
          </a:p>
          <a:p>
            <a:pPr lvl="1"/>
            <a:r>
              <a:rPr lang="en-US" dirty="0" smtClean="0"/>
              <a:t>Create shapes with CSS</a:t>
            </a:r>
          </a:p>
          <a:p>
            <a:pPr lvl="1"/>
            <a:r>
              <a:rPr lang="en-US" dirty="0" smtClean="0"/>
              <a:t>Embed images into the CSS itself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974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CSS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background property – a group property (i.e., multiple properties)</a:t>
            </a:r>
          </a:p>
          <a:p>
            <a:r>
              <a:rPr lang="en-US" dirty="0" smtClean="0"/>
              <a:t>Specific sub properties:</a:t>
            </a:r>
          </a:p>
          <a:p>
            <a:pPr lvl="1"/>
            <a:r>
              <a:rPr lang="en-US" dirty="0" smtClean="0"/>
              <a:t>background-color, background-image, background-position, background-size</a:t>
            </a:r>
          </a:p>
          <a:p>
            <a:pPr lvl="1"/>
            <a:r>
              <a:rPr lang="en-US" dirty="0" smtClean="0"/>
              <a:t>background-repeat, background-origin, background-clip</a:t>
            </a:r>
          </a:p>
          <a:p>
            <a:pPr lvl="1"/>
            <a:r>
              <a:rPr lang="en-US" dirty="0" smtClean="0"/>
              <a:t>background-attachment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024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CSS Property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HTML 5, CSS 3 are still being implemented in the browsers</a:t>
            </a:r>
          </a:p>
          <a:p>
            <a:pPr lvl="1"/>
            <a:r>
              <a:rPr lang="en-US" dirty="0" smtClean="0"/>
              <a:t>Web is always changing – but right now, there is high amount of change</a:t>
            </a:r>
          </a:p>
          <a:p>
            <a:r>
              <a:rPr lang="en-US" dirty="0" smtClean="0"/>
              <a:t>When properties are not completely supported, the browsers prepend their renderer name</a:t>
            </a:r>
          </a:p>
          <a:p>
            <a:pPr lvl="1"/>
            <a:r>
              <a:rPr lang="en-US" dirty="0" smtClean="0"/>
              <a:t>May need to prepend '-</a:t>
            </a:r>
            <a:r>
              <a:rPr lang="en-US" dirty="0" err="1" smtClean="0"/>
              <a:t>moz</a:t>
            </a:r>
            <a:r>
              <a:rPr lang="en-US" dirty="0" smtClean="0"/>
              <a:t>' or '-</a:t>
            </a:r>
            <a:r>
              <a:rPr lang="en-US" dirty="0" err="1" smtClean="0"/>
              <a:t>webkit</a:t>
            </a:r>
            <a:r>
              <a:rPr lang="en-US" dirty="0" smtClean="0"/>
              <a:t>-' to the beginning of each property</a:t>
            </a:r>
          </a:p>
          <a:p>
            <a:r>
              <a:rPr lang="en-US" dirty="0" smtClean="0"/>
              <a:t>There are six (main) browsers, three rendering engines:</a:t>
            </a:r>
          </a:p>
          <a:p>
            <a:pPr lvl="1"/>
            <a:r>
              <a:rPr lang="en-US" dirty="0" smtClean="0"/>
              <a:t>Microsoft </a:t>
            </a:r>
            <a:r>
              <a:rPr lang="en-US" dirty="0"/>
              <a:t>Edge browser: </a:t>
            </a:r>
            <a:r>
              <a:rPr lang="en-US" dirty="0" err="1"/>
              <a:t>EdgeHTML</a:t>
            </a:r>
            <a:r>
              <a:rPr lang="en-US" dirty="0"/>
              <a:t> </a:t>
            </a:r>
            <a:r>
              <a:rPr lang="en-US" dirty="0" smtClean="0"/>
              <a:t>renderer</a:t>
            </a:r>
          </a:p>
          <a:p>
            <a:pPr lvl="1"/>
            <a:r>
              <a:rPr lang="en-US" dirty="0" smtClean="0"/>
              <a:t>Google Chrome/Android, Apple Safari/iOS: </a:t>
            </a:r>
            <a:r>
              <a:rPr lang="en-US" dirty="0" err="1" smtClean="0"/>
              <a:t>WebKit</a:t>
            </a:r>
            <a:r>
              <a:rPr lang="en-US" dirty="0" smtClean="0"/>
              <a:t> renderer</a:t>
            </a:r>
          </a:p>
          <a:p>
            <a:pPr lvl="1"/>
            <a:r>
              <a:rPr lang="en-US" dirty="0" smtClean="0"/>
              <a:t>Mozilla browser: Gecko renderer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8433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Color &amp; Gradients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 color can be specified in several ways:</a:t>
            </a:r>
          </a:p>
          <a:p>
            <a:pPr lvl="1"/>
            <a:r>
              <a:rPr lang="en-US" dirty="0" smtClean="0"/>
              <a:t>A hexadecimal triplet in the format #[0-F]</a:t>
            </a:r>
            <a:r>
              <a:rPr lang="en-US" dirty="0"/>
              <a:t> [0-F</a:t>
            </a:r>
            <a:r>
              <a:rPr lang="en-US" dirty="0" smtClean="0"/>
              <a:t>]</a:t>
            </a:r>
            <a:r>
              <a:rPr lang="en-US" dirty="0"/>
              <a:t> [0-F</a:t>
            </a:r>
            <a:r>
              <a:rPr lang="en-US" dirty="0" smtClean="0"/>
              <a:t>]</a:t>
            </a:r>
            <a:r>
              <a:rPr lang="en-US" dirty="0"/>
              <a:t> [0-F</a:t>
            </a:r>
            <a:r>
              <a:rPr lang="en-US" dirty="0" smtClean="0"/>
              <a:t>]</a:t>
            </a:r>
            <a:r>
              <a:rPr lang="en-US" dirty="0"/>
              <a:t> [0-F</a:t>
            </a:r>
            <a:r>
              <a:rPr lang="en-US" dirty="0" smtClean="0"/>
              <a:t>]</a:t>
            </a:r>
            <a:r>
              <a:rPr lang="en-US" dirty="0"/>
              <a:t> [0-F</a:t>
            </a:r>
            <a:r>
              <a:rPr lang="en-US" dirty="0" smtClean="0"/>
              <a:t>]</a:t>
            </a:r>
          </a:p>
          <a:p>
            <a:pPr lvl="2"/>
            <a:r>
              <a:rPr lang="en-US" dirty="0" smtClean="0"/>
              <a:t>Hash symbol, 2 digits for red, 2 digits for green, 2 digits for blue</a:t>
            </a:r>
          </a:p>
          <a:p>
            <a:pPr lvl="2"/>
            <a:r>
              <a:rPr lang="en-US" dirty="0" smtClean="0"/>
              <a:t>E.g., #FF00FF (magenta)</a:t>
            </a:r>
          </a:p>
          <a:p>
            <a:pPr lvl="1"/>
            <a:r>
              <a:rPr lang="en-US" dirty="0" smtClean="0"/>
              <a:t>An RGB decimal triplet in the format </a:t>
            </a:r>
            <a:r>
              <a:rPr lang="en-US" dirty="0" err="1" smtClean="0"/>
              <a:t>rgb</a:t>
            </a:r>
            <a:r>
              <a:rPr lang="en-US" dirty="0" smtClean="0"/>
              <a:t>(0-255, 0-255, 0-255)</a:t>
            </a:r>
          </a:p>
          <a:p>
            <a:pPr lvl="2"/>
            <a:r>
              <a:rPr lang="en-US" dirty="0" smtClean="0"/>
              <a:t>Give the red value, green value, and blue value, all three values accept 0 – 255</a:t>
            </a:r>
          </a:p>
          <a:p>
            <a:pPr lvl="1"/>
            <a:r>
              <a:rPr lang="en-US" dirty="0" smtClean="0"/>
              <a:t>An RGBA decimal quadruplet in the format</a:t>
            </a:r>
            <a:r>
              <a:rPr lang="en-US" dirty="0"/>
              <a:t> </a:t>
            </a:r>
            <a:r>
              <a:rPr lang="en-US" dirty="0" err="1" smtClean="0"/>
              <a:t>rgba</a:t>
            </a:r>
            <a:r>
              <a:rPr lang="en-US" dirty="0" smtClean="0"/>
              <a:t>(0-255</a:t>
            </a:r>
            <a:r>
              <a:rPr lang="en-US" dirty="0"/>
              <a:t>, 0-255, </a:t>
            </a:r>
            <a:r>
              <a:rPr lang="en-US" dirty="0" smtClean="0"/>
              <a:t>0-255, 0 - 1)</a:t>
            </a:r>
          </a:p>
          <a:p>
            <a:pPr lvl="2"/>
            <a:r>
              <a:rPr lang="en-US" dirty="0" smtClean="0"/>
              <a:t>Give the red value, green value, blue value, from 0 – 255, alpha from 0.0 to 1.0</a:t>
            </a:r>
          </a:p>
          <a:p>
            <a:r>
              <a:rPr lang="en-US" dirty="0" smtClean="0"/>
              <a:t>There are also:</a:t>
            </a:r>
          </a:p>
          <a:p>
            <a:pPr lvl="1"/>
            <a:r>
              <a:rPr lang="en-US" dirty="0" smtClean="0"/>
              <a:t>Hue, Lightness, Saturation (HLS), HLSA (with alpha), and </a:t>
            </a:r>
            <a:r>
              <a:rPr lang="en-US" dirty="0" smtClean="0">
                <a:hlinkClick r:id="rId2"/>
              </a:rPr>
              <a:t>predefined colors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0028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Gradients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be:</a:t>
            </a:r>
          </a:p>
          <a:p>
            <a:pPr lvl="1"/>
            <a:r>
              <a:rPr lang="en-US" dirty="0" smtClean="0"/>
              <a:t>linear-gradient – single cycle</a:t>
            </a:r>
          </a:p>
          <a:p>
            <a:pPr lvl="1"/>
            <a:r>
              <a:rPr lang="en-US" dirty="0" smtClean="0"/>
              <a:t>repeating-linear-gradient – repeats a pattern</a:t>
            </a:r>
          </a:p>
          <a:p>
            <a:r>
              <a:rPr lang="en-US" dirty="0" smtClean="0"/>
              <a:t>Specified by:</a:t>
            </a:r>
          </a:p>
          <a:p>
            <a:pPr lvl="1"/>
            <a:r>
              <a:rPr lang="en-US" dirty="0"/>
              <a:t>[ &lt;angle&gt; | to &lt;</a:t>
            </a:r>
            <a:r>
              <a:rPr lang="en-US" dirty="0" smtClean="0"/>
              <a:t>side-or-corner</a:t>
            </a:r>
            <a:r>
              <a:rPr lang="en-US" dirty="0"/>
              <a:t>&gt; ,]? &lt;color-stop&gt; [, &lt;color-stop</a:t>
            </a:r>
            <a:r>
              <a:rPr lang="en-US" dirty="0" smtClean="0"/>
              <a:t>&gt;]+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2179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Radial Gradients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be:</a:t>
            </a:r>
          </a:p>
          <a:p>
            <a:pPr lvl="1"/>
            <a:r>
              <a:rPr lang="en-US" dirty="0" smtClean="0"/>
              <a:t>radial-gradient </a:t>
            </a:r>
            <a:r>
              <a:rPr lang="en-US" dirty="0"/>
              <a:t>– single cycle</a:t>
            </a:r>
          </a:p>
          <a:p>
            <a:pPr lvl="1"/>
            <a:r>
              <a:rPr lang="en-US" dirty="0" smtClean="0"/>
              <a:t>repeating-radial-gradient </a:t>
            </a:r>
            <a:r>
              <a:rPr lang="en-US" dirty="0"/>
              <a:t>– repeats a pattern</a:t>
            </a:r>
          </a:p>
          <a:p>
            <a:r>
              <a:rPr lang="en-US" dirty="0"/>
              <a:t>Specified by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r>
              <a:rPr lang="en-US" dirty="0"/>
              <a:t>[ circle || &lt;length&gt; ] [ at &lt;position&gt; ]? ,</a:t>
            </a:r>
          </a:p>
          <a:p>
            <a:pPr marL="457200" lvl="1" indent="0">
              <a:buNone/>
            </a:pPr>
            <a:r>
              <a:rPr lang="en-US" dirty="0"/>
              <a:t>                 | [ ellipse || [&lt;length&gt; | &lt;percentage&gt; ]{2}] [ at &lt;position&gt; ]? ,</a:t>
            </a:r>
          </a:p>
          <a:p>
            <a:pPr marL="457200" lvl="1" indent="0">
              <a:buNone/>
            </a:pPr>
            <a:r>
              <a:rPr lang="en-US" dirty="0"/>
              <a:t>                 | [ [ circle | ellipse ] || &lt;extent-keyword&gt; ] [ at &lt;position&gt; ]? ,</a:t>
            </a:r>
          </a:p>
          <a:p>
            <a:pPr marL="457200" lvl="1" indent="0">
              <a:buNone/>
            </a:pPr>
            <a:r>
              <a:rPr lang="en-US" dirty="0"/>
              <a:t>                 | at &lt;position&gt; ,</a:t>
            </a:r>
          </a:p>
          <a:p>
            <a:pPr marL="457200" lvl="1" indent="0">
              <a:buNone/>
            </a:pPr>
            <a:r>
              <a:rPr lang="en-US" dirty="0"/>
              <a:t>                 &lt;color-stop&gt; [ , &lt;color-stop&gt; ]+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016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CSS Shapes/Tricks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the:</a:t>
            </a:r>
          </a:p>
          <a:p>
            <a:pPr lvl="1"/>
            <a:r>
              <a:rPr lang="en-US" dirty="0" smtClean="0"/>
              <a:t>transform property</a:t>
            </a:r>
          </a:p>
          <a:p>
            <a:pPr lvl="1"/>
            <a:r>
              <a:rPr lang="en-US" dirty="0" smtClean="0"/>
              <a:t>:before and :after pseudo elements</a:t>
            </a:r>
          </a:p>
          <a:p>
            <a:pPr lvl="2"/>
            <a:r>
              <a:rPr lang="en-US" dirty="0" smtClean="0"/>
              <a:t>Both insert content into the page for an element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2743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Images can be used for a background in CSS</a:t>
            </a:r>
          </a:p>
          <a:p>
            <a:pPr lvl="1"/>
            <a:r>
              <a:rPr lang="en-US" dirty="0" smtClean="0"/>
              <a:t>background-image: accepts a URL (i.e., path to an image)</a:t>
            </a:r>
          </a:p>
          <a:p>
            <a:pPr lvl="2"/>
            <a:r>
              <a:rPr lang="en-US" dirty="0" smtClean="0"/>
              <a:t>Or images</a:t>
            </a:r>
          </a:p>
          <a:p>
            <a:pPr lvl="1"/>
            <a:r>
              <a:rPr lang="en-US" dirty="0" smtClean="0"/>
              <a:t>background-repeat: repeat, repeat-x, repeat-y, no-repeat</a:t>
            </a:r>
          </a:p>
          <a:p>
            <a:pPr lvl="1"/>
            <a:r>
              <a:rPr lang="en-US" dirty="0" smtClean="0"/>
              <a:t>background-size: width and height</a:t>
            </a:r>
          </a:p>
          <a:p>
            <a:pPr lvl="2"/>
            <a:r>
              <a:rPr lang="en-US" dirty="0" smtClean="0"/>
              <a:t>Can set using percentages, pixels, etc.</a:t>
            </a:r>
          </a:p>
          <a:p>
            <a:pPr lvl="2"/>
            <a:r>
              <a:rPr lang="en-US" dirty="0" smtClean="0"/>
              <a:t>For maintaining aspect ratio, set: 100% auto – height will automatically adjust</a:t>
            </a:r>
          </a:p>
          <a:p>
            <a:r>
              <a:rPr lang="en-US" dirty="0" smtClean="0"/>
              <a:t>Can give multiple values for:</a:t>
            </a:r>
          </a:p>
          <a:p>
            <a:pPr lvl="1"/>
            <a:r>
              <a:rPr lang="en-US" dirty="0"/>
              <a:t>background-image, background-position, background-repeat, </a:t>
            </a:r>
            <a:r>
              <a:rPr lang="en-US" dirty="0" smtClean="0"/>
              <a:t>background-size</a:t>
            </a:r>
          </a:p>
          <a:p>
            <a:pPr lvl="2"/>
            <a:r>
              <a:rPr lang="en-US" dirty="0" smtClean="0"/>
              <a:t>For background-image, the first URL is the top image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3307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Filter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/>
          </a:bodyPr>
          <a:lstStyle/>
          <a:p>
            <a:r>
              <a:rPr lang="en-US" dirty="0" smtClean="0"/>
              <a:t>Several types of filter effects that can be applied to content</a:t>
            </a:r>
          </a:p>
          <a:p>
            <a:pPr lvl="1"/>
            <a:r>
              <a:rPr lang="en-US" dirty="0" smtClean="0"/>
              <a:t>Blur – best with pixels</a:t>
            </a:r>
          </a:p>
          <a:p>
            <a:pPr lvl="1"/>
            <a:r>
              <a:rPr lang="en-US" dirty="0" smtClean="0"/>
              <a:t>Brightness – value between 0.0 and 1.0</a:t>
            </a:r>
          </a:p>
          <a:p>
            <a:pPr lvl="1"/>
            <a:r>
              <a:rPr lang="en-US" dirty="0" smtClean="0"/>
              <a:t>Contrast – 100% is normal +/- to change contrast</a:t>
            </a:r>
          </a:p>
          <a:p>
            <a:pPr lvl="1"/>
            <a:r>
              <a:rPr lang="en-US" dirty="0" smtClean="0"/>
              <a:t>Drop shadow – x and y offset, blur and spread radius, color</a:t>
            </a:r>
          </a:p>
          <a:p>
            <a:pPr lvl="1"/>
            <a:r>
              <a:rPr lang="en-US" dirty="0" smtClean="0"/>
              <a:t>Grayscale – from 0% to 100%</a:t>
            </a:r>
          </a:p>
          <a:p>
            <a:pPr lvl="1"/>
            <a:r>
              <a:rPr lang="en-US" dirty="0" smtClean="0"/>
              <a:t>Hue-rotate – from 0 degrees to 360 degrees</a:t>
            </a:r>
          </a:p>
          <a:p>
            <a:pPr lvl="1"/>
            <a:r>
              <a:rPr lang="en-US" dirty="0" smtClean="0"/>
              <a:t>Invert – from 0% to 100%</a:t>
            </a:r>
          </a:p>
          <a:p>
            <a:pPr lvl="1"/>
            <a:r>
              <a:rPr lang="en-US" dirty="0"/>
              <a:t>Opacity – from 0% to 100</a:t>
            </a:r>
            <a:r>
              <a:rPr lang="en-US" dirty="0" smtClean="0"/>
              <a:t>%</a:t>
            </a:r>
          </a:p>
          <a:p>
            <a:pPr lvl="1"/>
            <a:r>
              <a:rPr lang="en-US" dirty="0"/>
              <a:t>Saturate – from 0% to 100</a:t>
            </a:r>
            <a:r>
              <a:rPr lang="en-US" dirty="0" smtClean="0"/>
              <a:t>%</a:t>
            </a:r>
          </a:p>
          <a:p>
            <a:pPr lvl="1"/>
            <a:r>
              <a:rPr lang="en-US" dirty="0"/>
              <a:t>Sepia – from 0% to 100%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6026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Clipping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CSS allows for clipping of content as well (again, images, text, etc.)</a:t>
            </a:r>
          </a:p>
          <a:p>
            <a:r>
              <a:rPr lang="en-US" dirty="0" smtClean="0"/>
              <a:t>Can use two ways:</a:t>
            </a:r>
          </a:p>
          <a:p>
            <a:pPr lvl="1"/>
            <a:r>
              <a:rPr lang="en-US" dirty="0" smtClean="0"/>
              <a:t>With CSS functions: circle, ellipse, and polygon</a:t>
            </a:r>
          </a:p>
          <a:p>
            <a:pPr lvl="2"/>
            <a:r>
              <a:rPr lang="en-US" dirty="0" smtClean="0"/>
              <a:t>Which only works with </a:t>
            </a:r>
            <a:r>
              <a:rPr lang="en-US" dirty="0" err="1" smtClean="0"/>
              <a:t>webkit</a:t>
            </a:r>
            <a:r>
              <a:rPr lang="en-US" dirty="0" smtClean="0"/>
              <a:t> – so no Firefox or Edge</a:t>
            </a:r>
          </a:p>
          <a:p>
            <a:pPr lvl="1"/>
            <a:r>
              <a:rPr lang="en-US" dirty="0" smtClean="0"/>
              <a:t>With SVG – where paths are specified in SVG elements</a:t>
            </a:r>
          </a:p>
          <a:p>
            <a:pPr lvl="2"/>
            <a:r>
              <a:rPr lang="en-US" dirty="0" smtClean="0"/>
              <a:t>The SVG </a:t>
            </a:r>
            <a:r>
              <a:rPr lang="en-US" b="1" dirty="0" smtClean="0"/>
              <a:t>must be embedded within the HTML document</a:t>
            </a:r>
            <a:r>
              <a:rPr lang="en-US" dirty="0" smtClean="0"/>
              <a:t>!</a:t>
            </a:r>
          </a:p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Create custom clipping of imagery, can use </a:t>
            </a:r>
            <a:r>
              <a:rPr lang="en-US" dirty="0"/>
              <a:t>in tandem with </a:t>
            </a:r>
            <a:r>
              <a:rPr lang="en-US" dirty="0" smtClean="0"/>
              <a:t>shape-outside</a:t>
            </a:r>
          </a:p>
          <a:p>
            <a:r>
              <a:rPr lang="en-US" dirty="0" smtClean="0"/>
              <a:t>Disadvantages:</a:t>
            </a:r>
          </a:p>
          <a:p>
            <a:pPr lvl="1"/>
            <a:r>
              <a:rPr lang="en-US" dirty="0" smtClean="0"/>
              <a:t>Clipping doesn't mean crop – so empty </a:t>
            </a:r>
            <a:r>
              <a:rPr lang="en-US" smtClean="0"/>
              <a:t>space appears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9097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(</a:t>
            </a:r>
            <a:r>
              <a:rPr lang="en-US" dirty="0"/>
              <a:t>1</a:t>
            </a:r>
            <a:r>
              <a:rPr lang="en-US" dirty="0" smtClean="0"/>
              <a:t>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 smtClean="0"/>
              <a:t>CSS Reference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2"/>
              </a:rPr>
              <a:t>http://www.w3schools.com/cssref</a:t>
            </a:r>
            <a:r>
              <a:rPr lang="en-US" sz="2400" dirty="0" smtClean="0">
                <a:hlinkClick r:id="rId2"/>
              </a:rPr>
              <a:t>/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24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3198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(</a:t>
            </a:r>
            <a:r>
              <a:rPr lang="en-US" dirty="0"/>
              <a:t>2</a:t>
            </a:r>
            <a:r>
              <a:rPr lang="en-US" dirty="0" smtClean="0"/>
              <a:t>/2)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 smtClean="0"/>
              <a:t>Borders</a:t>
            </a:r>
            <a:endParaRPr lang="en-US" sz="2400" dirty="0" smtClean="0">
              <a:hlinkClick r:id="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 smtClean="0">
                <a:hlinkClick r:id=""/>
              </a:rPr>
              <a:t>http</a:t>
            </a:r>
            <a:r>
              <a:rPr lang="en-US" sz="2400" dirty="0">
                <a:hlinkClick r:id="rId2"/>
              </a:rPr>
              <a:t>://</a:t>
            </a:r>
            <a:r>
              <a:rPr lang="en-US" sz="2400" dirty="0" smtClean="0">
                <a:hlinkClick r:id="rId2"/>
              </a:rPr>
              <a:t>www.w3schools.com/css/css3_borders.asp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3"/>
              </a:rPr>
              <a:t>http://css-tricks.com/understanding-border-image/</a:t>
            </a:r>
            <a:endParaRPr lang="en-US" sz="24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4"/>
              </a:rPr>
              <a:t>http://border-image.com/</a:t>
            </a:r>
            <a:endParaRPr lang="en-US" sz="24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5"/>
              </a:rPr>
              <a:t>http://www.htmlgoodies.com/beyond/css/how-to-create-border-images-using-css3.html</a:t>
            </a:r>
            <a:endParaRPr lang="en-US" sz="24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 smtClean="0"/>
              <a:t> </a:t>
            </a:r>
            <a:r>
              <a:rPr lang="en-US" sz="2400" dirty="0"/>
              <a:t>Fonts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hlinkClick r:id="rId6"/>
              </a:rPr>
              <a:t>http://www.smashingmagazine.com/2011/03/02/the-font-face-rule-revisited-and-useful-tricks/</a:t>
            </a:r>
            <a:endParaRPr lang="en-US" sz="24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8165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CSS Typography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different options for changing the appearance of text</a:t>
            </a:r>
          </a:p>
          <a:p>
            <a:r>
              <a:rPr lang="en-US" dirty="0" smtClean="0"/>
              <a:t>Can break it down into the following categories:</a:t>
            </a:r>
          </a:p>
          <a:p>
            <a:pPr lvl="1"/>
            <a:r>
              <a:rPr lang="en-US" dirty="0" smtClean="0"/>
              <a:t>Web fonts</a:t>
            </a:r>
          </a:p>
          <a:p>
            <a:pPr lvl="1"/>
            <a:r>
              <a:rPr lang="en-US" dirty="0" smtClean="0"/>
              <a:t>Typography settings</a:t>
            </a:r>
          </a:p>
          <a:p>
            <a:pPr lvl="1"/>
            <a:r>
              <a:rPr lang="en-US" dirty="0" smtClean="0"/>
              <a:t>Text decorations</a:t>
            </a:r>
          </a:p>
          <a:p>
            <a:pPr lvl="1"/>
            <a:r>
              <a:rPr lang="en-US" dirty="0" smtClean="0"/>
              <a:t>Layout characteristics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66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CSS 3 Web Fonts (1/5)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 one of the biggest issues on the web:</a:t>
            </a:r>
          </a:p>
          <a:p>
            <a:pPr lvl="1"/>
            <a:r>
              <a:rPr lang="en-US" dirty="0" smtClean="0"/>
              <a:t>Do you have the same fonts as I do?</a:t>
            </a:r>
          </a:p>
          <a:p>
            <a:r>
              <a:rPr lang="en-US" dirty="0" smtClean="0"/>
              <a:t>Not everyone has the same:</a:t>
            </a:r>
          </a:p>
          <a:p>
            <a:pPr lvl="1"/>
            <a:r>
              <a:rPr lang="en-US" dirty="0" smtClean="0"/>
              <a:t>Computing device</a:t>
            </a:r>
          </a:p>
          <a:p>
            <a:pPr lvl="1"/>
            <a:r>
              <a:rPr lang="en-US" dirty="0" smtClean="0"/>
              <a:t>Operating system</a:t>
            </a:r>
          </a:p>
          <a:p>
            <a:pPr lvl="1"/>
            <a:r>
              <a:rPr lang="en-US" dirty="0" smtClean="0"/>
              <a:t>Operating system version</a:t>
            </a:r>
          </a:p>
          <a:p>
            <a:pPr lvl="1"/>
            <a:r>
              <a:rPr lang="en-US" dirty="0" smtClean="0"/>
              <a:t>Fonts installed</a:t>
            </a:r>
          </a:p>
        </p:txBody>
      </p:sp>
    </p:spTree>
    <p:extLst>
      <p:ext uri="{BB962C8B-B14F-4D97-AF65-F5344CB8AC3E}">
        <p14:creationId xmlns:p14="http://schemas.microsoft.com/office/powerpoint/2010/main" val="136461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 3 Web Fonts </a:t>
            </a:r>
            <a:r>
              <a:rPr lang="en-US" dirty="0" smtClean="0"/>
              <a:t>(2/5)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Old way of doing fonts with HTML/Web: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Which says:</a:t>
            </a:r>
          </a:p>
          <a:p>
            <a:pPr lvl="1"/>
            <a:r>
              <a:rPr lang="en-US" dirty="0" smtClean="0"/>
              <a:t>Use 'Times New Roman' … if not, use Georgia, if not, use whatever default Serif font that is available</a:t>
            </a:r>
            <a:endParaRPr lang="en-US" dirty="0" smtClean="0">
              <a:sym typeface="Wingdings" panose="05000000000000000000" pitchFamily="2" charset="2"/>
            </a:endParaRP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This will most likely result in a different experience on users' computers</a:t>
            </a:r>
          </a:p>
          <a:p>
            <a:pPr lvl="3"/>
            <a:r>
              <a:rPr lang="en-US" dirty="0" smtClean="0">
                <a:sym typeface="Wingdings" panose="05000000000000000000" pitchFamily="2" charset="2"/>
              </a:rPr>
              <a:t>Than what  you saw on your when you created the design 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39570" y="2286000"/>
            <a:ext cx="10275552" cy="609600"/>
          </a:xfrm>
          <a:prstGeom prst="rect">
            <a:avLst/>
          </a:prstGeom>
          <a:noFill/>
          <a:ln w="36000">
            <a:noFill/>
            <a:round/>
            <a:headEnd/>
            <a:tailEnd/>
          </a:ln>
          <a:effectLst/>
        </p:spPr>
        <p:txBody>
          <a:bodyPr lIns="90000" tIns="69948" rIns="90000" bIns="45000"/>
          <a:lstStyle/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font-family: "Times New Roman", Georgia, Serif;</a:t>
            </a:r>
            <a:endParaRPr lang="it-IT" sz="2000" b="1" dirty="0">
              <a:solidFill>
                <a:schemeClr val="accent5">
                  <a:lumMod val="50000"/>
                </a:schemeClr>
              </a:solidFill>
              <a:latin typeface="Courier New" pitchFamily="49" charset="0"/>
              <a:ea typeface="AR PL ShanHeiSun Uni" charset="0"/>
              <a:cs typeface="AR PL ShanHeiSun Un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315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 3 Web Fonts </a:t>
            </a:r>
            <a:r>
              <a:rPr lang="en-US" dirty="0" smtClean="0"/>
              <a:t>(3/5)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can use:</a:t>
            </a:r>
          </a:p>
          <a:p>
            <a:pPr lvl="1"/>
            <a:r>
              <a:rPr lang="en-US" dirty="0" smtClean="0"/>
              <a:t>True Type Fonts (TTF)</a:t>
            </a:r>
          </a:p>
          <a:p>
            <a:pPr lvl="1"/>
            <a:r>
              <a:rPr lang="en-US" dirty="0" smtClean="0"/>
              <a:t>Open Type</a:t>
            </a:r>
          </a:p>
          <a:p>
            <a:pPr lvl="1"/>
            <a:r>
              <a:rPr lang="en-US" dirty="0"/>
              <a:t>Embedded </a:t>
            </a:r>
            <a:r>
              <a:rPr lang="en-US" dirty="0" err="1"/>
              <a:t>OpenType</a:t>
            </a:r>
            <a:r>
              <a:rPr lang="en-US" dirty="0"/>
              <a:t> (EOT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 Web Open Font Format (WOFF) </a:t>
            </a:r>
            <a:endParaRPr lang="en-US" dirty="0" smtClean="0"/>
          </a:p>
          <a:p>
            <a:r>
              <a:rPr lang="en-US" dirty="0" smtClean="0"/>
              <a:t>To name a few (there are more)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5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 3 Web Fonts </a:t>
            </a:r>
            <a:r>
              <a:rPr lang="en-US" dirty="0" smtClean="0"/>
              <a:t>(4/5)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@font-face </a:t>
            </a:r>
            <a:r>
              <a:rPr lang="en-US" dirty="0" smtClean="0"/>
              <a:t>directive: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And use it as: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39570" y="2209800"/>
            <a:ext cx="10275552" cy="1399310"/>
          </a:xfrm>
          <a:prstGeom prst="rect">
            <a:avLst/>
          </a:prstGeom>
          <a:noFill/>
          <a:ln w="36000">
            <a:noFill/>
            <a:round/>
            <a:headEnd/>
            <a:tailEnd/>
          </a:ln>
          <a:effectLst/>
        </p:spPr>
        <p:txBody>
          <a:bodyPr lIns="90000" tIns="69948" rIns="90000" bIns="45000"/>
          <a:lstStyle/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@font-face {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font-family: Broadway;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src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: </a:t>
            </a:r>
            <a:r>
              <a:rPr lang="en-US" sz="2000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url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('BROADW.TTF');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}</a:t>
            </a:r>
            <a:endParaRPr lang="it-IT" sz="2000" b="1" dirty="0">
              <a:solidFill>
                <a:schemeClr val="accent5">
                  <a:lumMod val="50000"/>
                </a:schemeClr>
              </a:solidFill>
              <a:latin typeface="Courier New" pitchFamily="49" charset="0"/>
              <a:ea typeface="AR PL ShanHeiSun Uni" charset="0"/>
              <a:cs typeface="AR PL ShanHeiSun Uni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39570" y="3744047"/>
            <a:ext cx="10275552" cy="1627909"/>
          </a:xfrm>
          <a:prstGeom prst="rect">
            <a:avLst/>
          </a:prstGeom>
          <a:noFill/>
          <a:ln w="36000">
            <a:noFill/>
            <a:round/>
            <a:headEnd/>
            <a:tailEnd/>
          </a:ln>
          <a:effectLst/>
        </p:spPr>
        <p:txBody>
          <a:bodyPr lIns="90000" tIns="69948" rIns="90000" bIns="45000"/>
          <a:lstStyle/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body {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margin: 20px;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font-family: Broadway;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7572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CSS 3 Web Fonts </a:t>
            </a:r>
            <a:r>
              <a:rPr lang="en-US" dirty="0" smtClean="0"/>
              <a:t>(</a:t>
            </a:r>
            <a:r>
              <a:rPr lang="en-US" dirty="0"/>
              <a:t>5</a:t>
            </a:r>
            <a:r>
              <a:rPr lang="en-US" dirty="0" smtClean="0"/>
              <a:t>/5)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Handling multiple cases:</a:t>
            </a:r>
          </a:p>
          <a:p>
            <a:pPr lvl="1"/>
            <a:r>
              <a:rPr lang="en-US" dirty="0" smtClean="0"/>
              <a:t>For great </a:t>
            </a:r>
            <a:r>
              <a:rPr lang="en-US" b="1" dirty="0" smtClean="0"/>
              <a:t>free</a:t>
            </a:r>
            <a:r>
              <a:rPr lang="en-US" dirty="0" smtClean="0"/>
              <a:t> fonts, go to:</a:t>
            </a:r>
          </a:p>
          <a:p>
            <a:pPr lvl="2"/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://www.1001fonts.com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For creating </a:t>
            </a:r>
            <a:r>
              <a:rPr lang="en-US" dirty="0"/>
              <a:t>a font kit, go </a:t>
            </a:r>
            <a:r>
              <a:rPr lang="en-US" dirty="0" smtClean="0"/>
              <a:t>to:</a:t>
            </a:r>
          </a:p>
          <a:p>
            <a:pPr lvl="2"/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www.fontsquirrel.com/tools/webfont-generator</a:t>
            </a:r>
            <a:endParaRPr lang="en-US" dirty="0" smtClean="0"/>
          </a:p>
          <a:p>
            <a:pPr lvl="2"/>
            <a:r>
              <a:rPr lang="en-US" dirty="0">
                <a:hlinkClick r:id="rId4"/>
              </a:rPr>
              <a:t>https://www.web-font-generator.com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37982" y="3974314"/>
            <a:ext cx="10275552" cy="2841014"/>
          </a:xfrm>
          <a:prstGeom prst="rect">
            <a:avLst/>
          </a:prstGeom>
          <a:noFill/>
          <a:ln w="36000">
            <a:noFill/>
            <a:round/>
            <a:headEnd/>
            <a:tailEnd/>
          </a:ln>
          <a:effectLst/>
        </p:spPr>
        <p:txBody>
          <a:bodyPr lIns="90000" tIns="69948" rIns="90000" bIns="45000"/>
          <a:lstStyle/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@font-face {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font-family: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Graublauweb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;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src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: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url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('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Graublauweb.eot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'); /* IE9 Compatibility Modes */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src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: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url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('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Graublauweb.eot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?') format('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eot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'),  /* IE6-IE8 */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url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('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Graublauweb.woff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') format('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woff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'), /* Modern Browsers */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/* Safari, Android,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iOS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*/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url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('Graublauweb.ttf')  format('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truetype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'), 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/* Legacy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iOS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*/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 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url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('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Graublauweb.svg#svgGraublauweb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') format('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svg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'); </a:t>
            </a:r>
          </a:p>
          <a:p>
            <a:pPr>
              <a:lnSpc>
                <a:spcPct val="9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ea typeface="AR PL ShanHeiSun Uni" charset="0"/>
                <a:cs typeface="AR PL ShanHeiSun Uni" charset="0"/>
              </a:rPr>
              <a:t>}</a:t>
            </a:r>
            <a:endParaRPr lang="it-IT" b="1" dirty="0">
              <a:solidFill>
                <a:schemeClr val="accent5">
                  <a:lumMod val="50000"/>
                </a:schemeClr>
              </a:solidFill>
              <a:latin typeface="Courier New" pitchFamily="49" charset="0"/>
              <a:ea typeface="AR PL ShanHeiSun Uni" charset="0"/>
              <a:cs typeface="AR PL ShanHeiSun Un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898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Typography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concepts:</a:t>
            </a:r>
          </a:p>
          <a:p>
            <a:pPr lvl="1"/>
            <a:r>
              <a:rPr lang="en-US" dirty="0" smtClean="0"/>
              <a:t>Leading – space between lines</a:t>
            </a:r>
          </a:p>
          <a:p>
            <a:pPr lvl="2"/>
            <a:r>
              <a:rPr lang="en-US" dirty="0" smtClean="0"/>
              <a:t>The term comes from the lead bars that were placed between blocks of text for printing presses</a:t>
            </a:r>
          </a:p>
          <a:p>
            <a:pPr lvl="1"/>
            <a:r>
              <a:rPr lang="en-US" dirty="0" smtClean="0"/>
              <a:t>Tracking – the overall space between characters on a line</a:t>
            </a:r>
          </a:p>
          <a:p>
            <a:pPr lvl="1"/>
            <a:r>
              <a:rPr lang="en-US" dirty="0" smtClean="0"/>
              <a:t>Kerning – the individual space between two characters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EB45B-46BD-4FD6-8565-739C33BA471C}" type="slidenum">
              <a:rPr lang="en-US" smtClean="0"/>
              <a:t>9</a:t>
            </a:fld>
            <a:endParaRPr lang="en-US"/>
          </a:p>
        </p:txBody>
      </p:sp>
      <p:pic>
        <p:nvPicPr>
          <p:cNvPr id="1026" name="Picture 2" descr="http://www.webcomicalliance.com/wp-content/uploads/2011/01/fontfactor-trac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647" y="4121150"/>
            <a:ext cx="5995843" cy="260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3879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1622</Words>
  <Application>Microsoft Office PowerPoint</Application>
  <PresentationFormat>Widescreen</PresentationFormat>
  <Paragraphs>243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 PL ShanHeiSun Uni</vt:lpstr>
      <vt:lpstr>Arial</vt:lpstr>
      <vt:lpstr>Calibri</vt:lpstr>
      <vt:lpstr>Calibri Light</vt:lpstr>
      <vt:lpstr>Courier New</vt:lpstr>
      <vt:lpstr>Wingdings</vt:lpstr>
      <vt:lpstr>Office Theme</vt:lpstr>
      <vt:lpstr>COMP 1537</vt:lpstr>
      <vt:lpstr>CSS Property Support</vt:lpstr>
      <vt:lpstr>CSS Typography Overview</vt:lpstr>
      <vt:lpstr>CSS 3 Web Fonts (1/5)</vt:lpstr>
      <vt:lpstr>CSS 3 Web Fonts (2/5)</vt:lpstr>
      <vt:lpstr>CSS 3 Web Fonts (3/5)</vt:lpstr>
      <vt:lpstr>CSS 3 Web Fonts (4/5)</vt:lpstr>
      <vt:lpstr>CSS 3 Web Fonts (5/5)</vt:lpstr>
      <vt:lpstr>Typography Concepts</vt:lpstr>
      <vt:lpstr>Typography Settings</vt:lpstr>
      <vt:lpstr>Text decorations</vt:lpstr>
      <vt:lpstr>Layout Characteristics</vt:lpstr>
      <vt:lpstr>Text Wrap</vt:lpstr>
      <vt:lpstr>CSS 3 Borders</vt:lpstr>
      <vt:lpstr>Border – Rounded Corners</vt:lpstr>
      <vt:lpstr>Border – Drop Shadows</vt:lpstr>
      <vt:lpstr>Border - Images</vt:lpstr>
      <vt:lpstr>Backgrounds</vt:lpstr>
      <vt:lpstr>CSS Background</vt:lpstr>
      <vt:lpstr>Background Color &amp; Gradients</vt:lpstr>
      <vt:lpstr>Linear Gradients</vt:lpstr>
      <vt:lpstr>Radial Gradients</vt:lpstr>
      <vt:lpstr>Advanced CSS Shapes/Tricks</vt:lpstr>
      <vt:lpstr>Background Images</vt:lpstr>
      <vt:lpstr>Filter Effects</vt:lpstr>
      <vt:lpstr>Clipping Effects</vt:lpstr>
      <vt:lpstr>Resources (1/2)</vt:lpstr>
      <vt:lpstr>Resources (2/2)</vt:lpstr>
    </vt:vector>
  </TitlesOfParts>
  <Company>BCIT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 1536</dc:title>
  <dc:creator>Arron Ferguson</dc:creator>
  <cp:lastModifiedBy>Arron Ferguson</cp:lastModifiedBy>
  <cp:revision>16</cp:revision>
  <dcterms:created xsi:type="dcterms:W3CDTF">2018-01-05T17:32:24Z</dcterms:created>
  <dcterms:modified xsi:type="dcterms:W3CDTF">2020-09-29T18:12:14Z</dcterms:modified>
</cp:coreProperties>
</file>